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83" r:id="rId3"/>
    <p:sldId id="284" r:id="rId4"/>
    <p:sldId id="285" r:id="rId5"/>
    <p:sldId id="262" r:id="rId6"/>
    <p:sldId id="263" r:id="rId7"/>
    <p:sldId id="287" r:id="rId8"/>
    <p:sldId id="257" r:id="rId9"/>
    <p:sldId id="258" r:id="rId10"/>
    <p:sldId id="259" r:id="rId11"/>
    <p:sldId id="286" r:id="rId12"/>
    <p:sldId id="268" r:id="rId13"/>
    <p:sldId id="269" r:id="rId14"/>
    <p:sldId id="270" r:id="rId15"/>
    <p:sldId id="271" r:id="rId16"/>
    <p:sldId id="272" r:id="rId17"/>
    <p:sldId id="282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60" r:id="rId27"/>
    <p:sldId id="261" r:id="rId28"/>
  </p:sldIdLst>
  <p:sldSz cx="12192000" cy="6858000"/>
  <p:notesSz cx="6858000" cy="9144000"/>
  <p:defaultTextStyle>
    <a:defPPr>
      <a:defRPr lang="en-MM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6128"/>
  </p:normalViewPr>
  <p:slideViewPr>
    <p:cSldViewPr snapToGrid="0">
      <p:cViewPr varScale="1">
        <p:scale>
          <a:sx n="121" d="100"/>
          <a:sy n="121" d="100"/>
        </p:scale>
        <p:origin x="2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M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AA7034-852F-AA43-85C6-8B385C1D8106}" type="datetimeFigureOut">
              <a:rPr lang="en-MM" smtClean="0"/>
              <a:t>27/03/2025</a:t>
            </a:fld>
            <a:endParaRPr lang="en-MM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M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FB5A16-24CF-D84C-8B1B-0B62444132EF}" type="slidenum">
              <a:rPr lang="en-MM" smtClean="0"/>
              <a:t>‹#›</a:t>
            </a:fld>
            <a:endParaRPr lang="en-MM"/>
          </a:p>
        </p:txBody>
      </p:sp>
    </p:spTree>
    <p:extLst>
      <p:ext uri="{BB962C8B-B14F-4D97-AF65-F5344CB8AC3E}">
        <p14:creationId xmlns:p14="http://schemas.microsoft.com/office/powerpoint/2010/main" val="216322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TCP (Transmission Control Protocol) is one of the core protocols of the Internet Protocol (IP) suite. It provides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reliable, ordered, and error-checked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delivery of data between applications running on networked devices. It is widely used for applications like web browsing (HTTP/HTTPS), email (SMTP, IMAP, POP3), and file transfers (FTP).</a:t>
            </a: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How TCP Works?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TCP works using a process called the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Three-Way Handshake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to establish a reliable connection before data transmission. Here’s how it works: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Connection Establishment (Three-Way Handshake)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Step 1 (SYN):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The client sends a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SYN (synchronize)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packet to the server to request a connection.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Step 2 (SYN-ACK):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The server responds with a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SYN-ACK (synchronize-acknowledge)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packet to confirm the request.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Step 3 (ACK):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The client sends an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ACK (acknowledge)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packet, and the connection is established.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Data Transmission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TCP breaks data into packets.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Each packet has a sequence number so that they can be reassembled in the correct order.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The receiver sends an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ACK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for each packet received.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If a packet is lost, TCP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retransmits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it to ensure reliability.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Connection Termination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When communication is complete, the connection is closed using a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four-step FIN-ACK process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Client sends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FIN (finish)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request.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Server acknowledges with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ACK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Server sends its own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FIN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Client responds with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ACK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and the connection is closed.</a:t>
            </a:r>
          </a:p>
          <a:p>
            <a:endParaRPr lang="en-MM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B5A16-24CF-D84C-8B1B-0B62444132EF}" type="slidenum">
              <a:rPr lang="en-MM" smtClean="0"/>
              <a:t>4</a:t>
            </a:fld>
            <a:endParaRPr lang="en-MM"/>
          </a:p>
        </p:txBody>
      </p:sp>
    </p:spTree>
    <p:extLst>
      <p:ext uri="{BB962C8B-B14F-4D97-AF65-F5344CB8AC3E}">
        <p14:creationId xmlns:p14="http://schemas.microsoft.com/office/powerpoint/2010/main" val="1205893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MM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B5A16-24CF-D84C-8B1B-0B62444132EF}" type="slidenum">
              <a:rPr lang="en-MM" smtClean="0"/>
              <a:t>9</a:t>
            </a:fld>
            <a:endParaRPr lang="en-MM"/>
          </a:p>
        </p:txBody>
      </p:sp>
    </p:spTree>
    <p:extLst>
      <p:ext uri="{BB962C8B-B14F-4D97-AF65-F5344CB8AC3E}">
        <p14:creationId xmlns:p14="http://schemas.microsoft.com/office/powerpoint/2010/main" val="1714546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Server Authentication &amp; Key Exchange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The client verifies the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server’s digital certificate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using the CA’s public key.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If the certificate is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valid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the handshake continues.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The client and server then agree on a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session key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for encryption.</a:t>
            </a: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4️⃣ Key Exchange &amp; Session Key Generation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TLS 1.2 &amp; older: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The client encrypts a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pre-master secret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using the server’s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public key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and sends it to the server.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TLS 1.3 (modern version):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Uses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Diffie-Hellman key exchange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for perfect forward secrecy (PFS).</a:t>
            </a: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5️⃣ Finished Message &amp; Secure Communication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Both sides generate a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session key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using the exchanged random numbers and the pre-master secret.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They send a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"Finished"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message, confirming encryption setup.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Now, all further communication is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securely encrypted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using symmetric encryption (AES, ChaCha20, etc.).</a:t>
            </a:r>
          </a:p>
          <a:p>
            <a:endParaRPr lang="en-MM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B5A16-24CF-D84C-8B1B-0B62444132EF}" type="slidenum">
              <a:rPr lang="en-MM" smtClean="0"/>
              <a:t>24</a:t>
            </a:fld>
            <a:endParaRPr lang="en-MM"/>
          </a:p>
        </p:txBody>
      </p:sp>
    </p:spTree>
    <p:extLst>
      <p:ext uri="{BB962C8B-B14F-4D97-AF65-F5344CB8AC3E}">
        <p14:creationId xmlns:p14="http://schemas.microsoft.com/office/powerpoint/2010/main" val="3494203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9BE89-5A82-F29F-E73B-776E1CB845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M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8FCE68-5FE2-03EC-3B17-7CB975B97F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M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598DE-A929-5D13-751B-0E6DA6AFB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466CD-858B-6F44-B349-0A696AEC7E8F}" type="datetimeFigureOut">
              <a:rPr lang="en-MM" smtClean="0"/>
              <a:t>27/03/2025</a:t>
            </a:fld>
            <a:endParaRPr lang="en-M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71C90-BB9C-6C41-29BD-56DAD606A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94FDD2-3DB4-AD8B-5079-82FD8CA6C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6AE68-D72E-AA4E-9679-A405FBC76805}" type="slidenum">
              <a:rPr lang="en-MM" smtClean="0"/>
              <a:t>‹#›</a:t>
            </a:fld>
            <a:endParaRPr lang="en-MM"/>
          </a:p>
        </p:txBody>
      </p:sp>
    </p:spTree>
    <p:extLst>
      <p:ext uri="{BB962C8B-B14F-4D97-AF65-F5344CB8AC3E}">
        <p14:creationId xmlns:p14="http://schemas.microsoft.com/office/powerpoint/2010/main" val="1755284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D121B-111A-88AA-38E5-BBCA8FC76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M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9B13B9-44D4-39D9-7E7E-EB7924DDE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M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82E24-C21C-0173-E89B-749A2BBBC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466CD-858B-6F44-B349-0A696AEC7E8F}" type="datetimeFigureOut">
              <a:rPr lang="en-MM" smtClean="0"/>
              <a:t>27/03/2025</a:t>
            </a:fld>
            <a:endParaRPr lang="en-M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CCAA3-4E9F-3004-8004-08403E0D2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C9327-7418-99B2-DE91-814099555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6AE68-D72E-AA4E-9679-A405FBC76805}" type="slidenum">
              <a:rPr lang="en-MM" smtClean="0"/>
              <a:t>‹#›</a:t>
            </a:fld>
            <a:endParaRPr lang="en-MM"/>
          </a:p>
        </p:txBody>
      </p:sp>
    </p:spTree>
    <p:extLst>
      <p:ext uri="{BB962C8B-B14F-4D97-AF65-F5344CB8AC3E}">
        <p14:creationId xmlns:p14="http://schemas.microsoft.com/office/powerpoint/2010/main" val="1712579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61ABE4-0624-7BEF-CE50-7F2FCD6ADB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M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A5D5E2-2F29-165F-793C-DE4F7A49BC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M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22FB7-7857-392D-D914-DC863585E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466CD-858B-6F44-B349-0A696AEC7E8F}" type="datetimeFigureOut">
              <a:rPr lang="en-MM" smtClean="0"/>
              <a:t>27/03/2025</a:t>
            </a:fld>
            <a:endParaRPr lang="en-M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824C9-191C-DFD2-EC57-19F3783A8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9EF9F-EA59-DA54-A96E-C3DA74B69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6AE68-D72E-AA4E-9679-A405FBC76805}" type="slidenum">
              <a:rPr lang="en-MM" smtClean="0"/>
              <a:t>‹#›</a:t>
            </a:fld>
            <a:endParaRPr lang="en-MM"/>
          </a:p>
        </p:txBody>
      </p:sp>
    </p:spTree>
    <p:extLst>
      <p:ext uri="{BB962C8B-B14F-4D97-AF65-F5344CB8AC3E}">
        <p14:creationId xmlns:p14="http://schemas.microsoft.com/office/powerpoint/2010/main" val="3842608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E0A85-1A78-992A-04A4-3E8F84F78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M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9BF71-C051-F9A6-3124-15DAEA8EA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M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3123F-63CA-C909-A42D-8D1F3688E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466CD-858B-6F44-B349-0A696AEC7E8F}" type="datetimeFigureOut">
              <a:rPr lang="en-MM" smtClean="0"/>
              <a:t>27/03/2025</a:t>
            </a:fld>
            <a:endParaRPr lang="en-M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D6D71-4793-6859-5762-19A7C3B05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D8C17-C1FA-27BF-2655-F0DB9E700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6AE68-D72E-AA4E-9679-A405FBC76805}" type="slidenum">
              <a:rPr lang="en-MM" smtClean="0"/>
              <a:t>‹#›</a:t>
            </a:fld>
            <a:endParaRPr lang="en-MM"/>
          </a:p>
        </p:txBody>
      </p:sp>
    </p:spTree>
    <p:extLst>
      <p:ext uri="{BB962C8B-B14F-4D97-AF65-F5344CB8AC3E}">
        <p14:creationId xmlns:p14="http://schemas.microsoft.com/office/powerpoint/2010/main" val="1314598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BF69E-5EE0-C37D-E94E-58F4659E5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M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DCE14-AF98-EF3F-0A03-4F50D24071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96C9E-0E58-A04B-BC9D-28FB9FFEC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466CD-858B-6F44-B349-0A696AEC7E8F}" type="datetimeFigureOut">
              <a:rPr lang="en-MM" smtClean="0"/>
              <a:t>27/03/2025</a:t>
            </a:fld>
            <a:endParaRPr lang="en-M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5B322-BBE8-5A6F-7C59-9FD60E4E5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94DA8-F22D-5BBA-A999-4986E9BDB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6AE68-D72E-AA4E-9679-A405FBC76805}" type="slidenum">
              <a:rPr lang="en-MM" smtClean="0"/>
              <a:t>‹#›</a:t>
            </a:fld>
            <a:endParaRPr lang="en-MM"/>
          </a:p>
        </p:txBody>
      </p:sp>
    </p:spTree>
    <p:extLst>
      <p:ext uri="{BB962C8B-B14F-4D97-AF65-F5344CB8AC3E}">
        <p14:creationId xmlns:p14="http://schemas.microsoft.com/office/powerpoint/2010/main" val="2623253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06F79-0C6E-A104-20F8-5ABC81688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M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B8BEA-9B6C-7F92-8EF4-FE67C470CF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M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AD523D-B0B2-BE55-AC4A-45ADD1993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M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C70B0E-D2D6-D9FB-7902-DC66CC305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466CD-858B-6F44-B349-0A696AEC7E8F}" type="datetimeFigureOut">
              <a:rPr lang="en-MM" smtClean="0"/>
              <a:t>27/03/2025</a:t>
            </a:fld>
            <a:endParaRPr lang="en-MM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45F97C-47E6-B103-F817-00004203F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M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7B77B-EB5C-5D48-5C0F-CD7D5A37B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6AE68-D72E-AA4E-9679-A405FBC76805}" type="slidenum">
              <a:rPr lang="en-MM" smtClean="0"/>
              <a:t>‹#›</a:t>
            </a:fld>
            <a:endParaRPr lang="en-MM"/>
          </a:p>
        </p:txBody>
      </p:sp>
    </p:spTree>
    <p:extLst>
      <p:ext uri="{BB962C8B-B14F-4D97-AF65-F5344CB8AC3E}">
        <p14:creationId xmlns:p14="http://schemas.microsoft.com/office/powerpoint/2010/main" val="747210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83C34-52D5-790E-364D-062C61C5E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M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357DB-9F18-F7C7-C406-466BC1707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DFF86D-E8B2-DD27-99F1-0553F69A58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M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C33ED8-B32C-70B0-6376-58589B05D8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3BC38E-DD71-20A9-4458-AA670267FB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M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AEF1AB-91EB-13F4-4233-2DC05C4B9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466CD-858B-6F44-B349-0A696AEC7E8F}" type="datetimeFigureOut">
              <a:rPr lang="en-MM" smtClean="0"/>
              <a:t>27/03/2025</a:t>
            </a:fld>
            <a:endParaRPr lang="en-MM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D15781-CE39-8B2B-02BD-5BB5B1A2C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M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A01A01-EAF9-E364-5B7A-88C77C867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6AE68-D72E-AA4E-9679-A405FBC76805}" type="slidenum">
              <a:rPr lang="en-MM" smtClean="0"/>
              <a:t>‹#›</a:t>
            </a:fld>
            <a:endParaRPr lang="en-MM"/>
          </a:p>
        </p:txBody>
      </p:sp>
    </p:spTree>
    <p:extLst>
      <p:ext uri="{BB962C8B-B14F-4D97-AF65-F5344CB8AC3E}">
        <p14:creationId xmlns:p14="http://schemas.microsoft.com/office/powerpoint/2010/main" val="2231658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1C084-325E-7235-A7E9-CE808F65D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M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1F703-0BCC-9E28-23FE-91CF01292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466CD-858B-6F44-B349-0A696AEC7E8F}" type="datetimeFigureOut">
              <a:rPr lang="en-MM" smtClean="0"/>
              <a:t>27/03/2025</a:t>
            </a:fld>
            <a:endParaRPr lang="en-MM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043AF5-B823-DC56-E357-A761C01C0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M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7E1ED1-2227-CAA4-2860-0A28F357F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6AE68-D72E-AA4E-9679-A405FBC76805}" type="slidenum">
              <a:rPr lang="en-MM" smtClean="0"/>
              <a:t>‹#›</a:t>
            </a:fld>
            <a:endParaRPr lang="en-MM"/>
          </a:p>
        </p:txBody>
      </p:sp>
    </p:spTree>
    <p:extLst>
      <p:ext uri="{BB962C8B-B14F-4D97-AF65-F5344CB8AC3E}">
        <p14:creationId xmlns:p14="http://schemas.microsoft.com/office/powerpoint/2010/main" val="1004447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31C817-9B1C-8802-BEDA-4350E6A9F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466CD-858B-6F44-B349-0A696AEC7E8F}" type="datetimeFigureOut">
              <a:rPr lang="en-MM" smtClean="0"/>
              <a:t>27/03/2025</a:t>
            </a:fld>
            <a:endParaRPr lang="en-MM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1F16B1-0614-AEEA-B47E-E02B1ECB8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M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14A0C-8708-D197-2241-132740AA5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6AE68-D72E-AA4E-9679-A405FBC76805}" type="slidenum">
              <a:rPr lang="en-MM" smtClean="0"/>
              <a:t>‹#›</a:t>
            </a:fld>
            <a:endParaRPr lang="en-MM"/>
          </a:p>
        </p:txBody>
      </p:sp>
    </p:spTree>
    <p:extLst>
      <p:ext uri="{BB962C8B-B14F-4D97-AF65-F5344CB8AC3E}">
        <p14:creationId xmlns:p14="http://schemas.microsoft.com/office/powerpoint/2010/main" val="1755998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6A564-9E82-1DA7-E5BD-F03EB2E6A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M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141A4-4CC6-F172-6B16-1EB52086D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M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C64439-5A11-6AFD-9F62-37BD7659C8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552B57-7065-45AE-0175-E9F7688AA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466CD-858B-6F44-B349-0A696AEC7E8F}" type="datetimeFigureOut">
              <a:rPr lang="en-MM" smtClean="0"/>
              <a:t>27/03/2025</a:t>
            </a:fld>
            <a:endParaRPr lang="en-MM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E1508B-96D9-8CE7-8186-BD9031E5B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M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47E8A8-555E-DD12-62BE-D2E08A413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6AE68-D72E-AA4E-9679-A405FBC76805}" type="slidenum">
              <a:rPr lang="en-MM" smtClean="0"/>
              <a:t>‹#›</a:t>
            </a:fld>
            <a:endParaRPr lang="en-MM"/>
          </a:p>
        </p:txBody>
      </p:sp>
    </p:spTree>
    <p:extLst>
      <p:ext uri="{BB962C8B-B14F-4D97-AF65-F5344CB8AC3E}">
        <p14:creationId xmlns:p14="http://schemas.microsoft.com/office/powerpoint/2010/main" val="1198708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FBB81-5498-2A8F-F4FD-645374D15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M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BD91A9-8FCE-67CA-E4A1-2EE4FEB463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M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EBCF60-ABB4-63CD-5B7C-8256BF5FF2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0835FD-58EA-9C82-DB81-5B2083A33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466CD-858B-6F44-B349-0A696AEC7E8F}" type="datetimeFigureOut">
              <a:rPr lang="en-MM" smtClean="0"/>
              <a:t>27/03/2025</a:t>
            </a:fld>
            <a:endParaRPr lang="en-MM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E682CB-B0A4-8DA4-19D7-47C9BA538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M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FB9EEB-20E0-CBB9-6BFF-E8A5DC8BB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6AE68-D72E-AA4E-9679-A405FBC76805}" type="slidenum">
              <a:rPr lang="en-MM" smtClean="0"/>
              <a:t>‹#›</a:t>
            </a:fld>
            <a:endParaRPr lang="en-MM"/>
          </a:p>
        </p:txBody>
      </p:sp>
    </p:spTree>
    <p:extLst>
      <p:ext uri="{BB962C8B-B14F-4D97-AF65-F5344CB8AC3E}">
        <p14:creationId xmlns:p14="http://schemas.microsoft.com/office/powerpoint/2010/main" val="3594340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9FDDA0-8DA8-556F-94B4-CD1C7F2CC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M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FE6385-C5F6-82B6-17A0-E347C51CD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M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E14AA-F794-DC22-F5B5-ABF3E8998F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466CD-858B-6F44-B349-0A696AEC7E8F}" type="datetimeFigureOut">
              <a:rPr lang="en-MM" smtClean="0"/>
              <a:t>27/03/2025</a:t>
            </a:fld>
            <a:endParaRPr lang="en-M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57BF7-3A34-6CE2-E7D6-30B8768B8F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3DD71-9882-28F7-1321-6C828A634E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56AE68-D72E-AA4E-9679-A405FBC76805}" type="slidenum">
              <a:rPr lang="en-MM" smtClean="0"/>
              <a:t>‹#›</a:t>
            </a:fld>
            <a:endParaRPr lang="en-MM"/>
          </a:p>
        </p:txBody>
      </p:sp>
    </p:spTree>
    <p:extLst>
      <p:ext uri="{BB962C8B-B14F-4D97-AF65-F5344CB8AC3E}">
        <p14:creationId xmlns:p14="http://schemas.microsoft.com/office/powerpoint/2010/main" val="1052877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M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xample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70A8CB-A474-BE23-122A-7015E8D7BA90}"/>
              </a:ext>
            </a:extLst>
          </p:cNvPr>
          <p:cNvSpPr txBox="1"/>
          <p:nvPr/>
        </p:nvSpPr>
        <p:spPr>
          <a:xfrm>
            <a:off x="1675504" y="382345"/>
            <a:ext cx="84590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0000"/>
                </a:solidFill>
                <a:latin typeface="-webkit-standard"/>
              </a:rPr>
              <a:t>W</a:t>
            </a:r>
            <a:r>
              <a:rPr lang="en-US" sz="4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eb Server and Web Browser</a:t>
            </a:r>
            <a:endParaRPr lang="en-MM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EECC0B-46D5-CB7E-8A98-14B60746AD82}"/>
              </a:ext>
            </a:extLst>
          </p:cNvPr>
          <p:cNvSpPr txBox="1"/>
          <p:nvPr/>
        </p:nvSpPr>
        <p:spPr>
          <a:xfrm>
            <a:off x="1169595" y="1904551"/>
            <a:ext cx="9111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Web servers and web clients work together in a client–server model, where the client (typically your web browser) requests resources, and the server provides those resources over a network using protocols like HTTP. Here’s a step-by-step breakdown of how they interact</a:t>
            </a:r>
            <a:endParaRPr lang="en-MM" dirty="0"/>
          </a:p>
        </p:txBody>
      </p:sp>
    </p:spTree>
    <p:extLst>
      <p:ext uri="{BB962C8B-B14F-4D97-AF65-F5344CB8AC3E}">
        <p14:creationId xmlns:p14="http://schemas.microsoft.com/office/powerpoint/2010/main" val="1380104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FE28A2-A947-7C35-58AC-46E92C670DC7}"/>
              </a:ext>
            </a:extLst>
          </p:cNvPr>
          <p:cNvSpPr txBox="1"/>
          <p:nvPr/>
        </p:nvSpPr>
        <p:spPr>
          <a:xfrm>
            <a:off x="935915" y="402614"/>
            <a:ext cx="93914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i="0" u="none" strike="noStrike" dirty="0">
                <a:solidFill>
                  <a:srgbClr val="000000"/>
                </a:solidFill>
                <a:effectLst/>
              </a:rPr>
              <a:t>How a Response is Delivered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0" u="none" strike="noStrike" dirty="0">
                <a:solidFill>
                  <a:srgbClr val="000000"/>
                </a:solidFill>
                <a:effectLst/>
              </a:rPr>
              <a:t>Server Processing: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i="0" u="none" strike="noStrike" dirty="0">
                <a:solidFill>
                  <a:srgbClr val="000000"/>
                </a:solidFill>
                <a:effectLst/>
              </a:rPr>
              <a:t>The server processes the request (static file retrieval or dynamic content generation).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0" u="none" strike="noStrike" dirty="0">
                <a:solidFill>
                  <a:srgbClr val="000000"/>
                </a:solidFill>
                <a:effectLst/>
              </a:rPr>
              <a:t>Response Preparation:</a:t>
            </a:r>
            <a:r>
              <a:rPr lang="en-US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After processing the request, the server sends back an HTTP response. This response includes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0" u="none" strike="noStrike" dirty="0">
                <a:solidFill>
                  <a:srgbClr val="000000"/>
                </a:solidFill>
                <a:effectLst/>
              </a:rPr>
              <a:t>Status Line: For example, “HTTP/1.1 200 OK” indicating a successful request.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0" u="none" strike="noStrike" dirty="0">
                <a:solidFill>
                  <a:srgbClr val="000000"/>
                </a:solidFill>
                <a:effectLst/>
              </a:rPr>
              <a:t>Headers: Information about the content type, caching policies, and more.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0" u="none" strike="noStrike" dirty="0">
                <a:solidFill>
                  <a:srgbClr val="000000"/>
                </a:solidFill>
                <a:effectLst/>
              </a:rPr>
              <a:t>Body: The actual content (HTML, CSS, JavaScript, images, etc.) that your browser will display.</a:t>
            </a:r>
          </a:p>
          <a:p>
            <a:endParaRPr lang="en-MM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CDA632-0C23-D50E-C06E-B57FCE3CD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144" y="3142802"/>
            <a:ext cx="7772400" cy="294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837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2F557C-613E-878A-8279-E485CCC48249}"/>
              </a:ext>
            </a:extLst>
          </p:cNvPr>
          <p:cNvSpPr txBox="1"/>
          <p:nvPr/>
        </p:nvSpPr>
        <p:spPr>
          <a:xfrm>
            <a:off x="989703" y="1120676"/>
            <a:ext cx="1059628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i="0" u="none" strike="noStrike" dirty="0">
                <a:solidFill>
                  <a:srgbClr val="000000"/>
                </a:solidFill>
                <a:effectLst/>
              </a:rPr>
              <a:t>How Data Moves Through Protocols (Example: HTTP over TCP/IP)</a:t>
            </a:r>
          </a:p>
          <a:p>
            <a:pPr algn="l">
              <a:buFont typeface="+mj-lt"/>
              <a:buAutoNum type="arabicPeriod"/>
            </a:pPr>
            <a:r>
              <a:rPr lang="en-US" sz="2400" i="0" u="none" strike="noStrike" dirty="0">
                <a:solidFill>
                  <a:srgbClr val="000000"/>
                </a:solidFill>
                <a:effectLst/>
              </a:rPr>
              <a:t>Application Layer (HTTP, SMTP, FTP, etc.) – A web browser requests a webpage using HTTP.</a:t>
            </a:r>
          </a:p>
          <a:p>
            <a:pPr algn="l">
              <a:buFont typeface="+mj-lt"/>
              <a:buAutoNum type="arabicPeriod"/>
            </a:pPr>
            <a:r>
              <a:rPr lang="en-US" sz="2400" i="0" u="none" strike="noStrike" dirty="0">
                <a:solidFill>
                  <a:srgbClr val="000000"/>
                </a:solidFill>
                <a:effectLst/>
              </a:rPr>
              <a:t>Transport Layer (TCP, UDP) – The request is broken into packets using TCP (ensuring reliable delivery).</a:t>
            </a:r>
          </a:p>
          <a:p>
            <a:pPr algn="l">
              <a:buFont typeface="+mj-lt"/>
              <a:buAutoNum type="arabicPeriod"/>
            </a:pPr>
            <a:r>
              <a:rPr lang="en-US" sz="2400" i="0" u="none" strike="noStrike" dirty="0">
                <a:solidFill>
                  <a:srgbClr val="000000"/>
                </a:solidFill>
                <a:effectLst/>
              </a:rPr>
              <a:t>Network Layer (IP, ICMP, etc.) – The packets are assigned an IP address to determine their destination.</a:t>
            </a:r>
          </a:p>
          <a:p>
            <a:pPr algn="l">
              <a:buFont typeface="+mj-lt"/>
              <a:buAutoNum type="arabicPeriod"/>
            </a:pPr>
            <a:r>
              <a:rPr lang="en-US" sz="2400" i="0" u="none" strike="noStrike" dirty="0">
                <a:solidFill>
                  <a:srgbClr val="000000"/>
                </a:solidFill>
                <a:effectLst/>
              </a:rPr>
              <a:t>Data Link Layer (Ethernet, Wi-Fi, etc.) – The packets are converted into electrical, radio, or optical signals and sent over the network.</a:t>
            </a:r>
          </a:p>
          <a:p>
            <a:pPr algn="l">
              <a:buFont typeface="+mj-lt"/>
              <a:buAutoNum type="arabicPeriod"/>
            </a:pPr>
            <a:r>
              <a:rPr lang="en-US" sz="2400" i="0" u="none" strike="noStrike" dirty="0">
                <a:solidFill>
                  <a:srgbClr val="000000"/>
                </a:solidFill>
                <a:effectLst/>
              </a:rPr>
              <a:t>Physical Layer – The signals travel through cables or airwaves to reach the destination.</a:t>
            </a:r>
          </a:p>
          <a:p>
            <a:endParaRPr lang="en-MM" sz="2400" dirty="0"/>
          </a:p>
        </p:txBody>
      </p:sp>
    </p:spTree>
    <p:extLst>
      <p:ext uri="{BB962C8B-B14F-4D97-AF65-F5344CB8AC3E}">
        <p14:creationId xmlns:p14="http://schemas.microsoft.com/office/powerpoint/2010/main" val="2239267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BA4DB-EF7C-A71F-1F51-4A6F73EC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425"/>
            <a:ext cx="7004125" cy="1325563"/>
          </a:xfrm>
        </p:spPr>
        <p:txBody>
          <a:bodyPr>
            <a:normAutofit/>
          </a:bodyPr>
          <a:lstStyle/>
          <a:p>
            <a:r>
              <a:rPr lang="en-MM" sz="2800" dirty="0"/>
              <a:t>Private Key </a:t>
            </a:r>
            <a:r>
              <a:rPr lang="en-US" sz="2800" dirty="0">
                <a:solidFill>
                  <a:srgbClr val="000000"/>
                </a:solidFill>
                <a:latin typeface="-webkit-standard"/>
              </a:rPr>
              <a:t>E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ncryption(</a:t>
            </a:r>
            <a:r>
              <a:rPr lang="en-US" sz="2800" b="1" i="0" u="none" strike="noStrike" dirty="0">
                <a:solidFill>
                  <a:srgbClr val="000000"/>
                </a:solidFill>
                <a:effectLst/>
              </a:rPr>
              <a:t>symmetric)</a:t>
            </a:r>
            <a:br>
              <a:rPr lang="en-US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</a:b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Public Key Encryption(</a:t>
            </a:r>
            <a:r>
              <a:rPr lang="en-US" sz="2800" b="1" i="0" u="none" strike="noStrike" dirty="0">
                <a:solidFill>
                  <a:srgbClr val="000000"/>
                </a:solidFill>
                <a:effectLst/>
              </a:rPr>
              <a:t>asymmetric)</a:t>
            </a:r>
            <a:endParaRPr lang="en-MM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11D996-A191-605C-7EA9-D2C8BF980022}"/>
              </a:ext>
            </a:extLst>
          </p:cNvPr>
          <p:cNvSpPr txBox="1"/>
          <p:nvPr/>
        </p:nvSpPr>
        <p:spPr>
          <a:xfrm>
            <a:off x="1645920" y="462578"/>
            <a:ext cx="5249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M" sz="4000" dirty="0"/>
              <a:t>KEY</a:t>
            </a:r>
          </a:p>
        </p:txBody>
      </p:sp>
    </p:spTree>
    <p:extLst>
      <p:ext uri="{BB962C8B-B14F-4D97-AF65-F5344CB8AC3E}">
        <p14:creationId xmlns:p14="http://schemas.microsoft.com/office/powerpoint/2010/main" val="603907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2CFB6-7469-F70E-B24E-F292BC6EC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Digital Signature</a:t>
            </a:r>
            <a:r>
              <a:rPr lang="en-MM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CEF2E-4CF2-95C4-E5C8-30E10C26C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105" y="2979867"/>
            <a:ext cx="6241453" cy="33988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797E34-046A-D1BB-A8DE-9578BB7E57A5}"/>
              </a:ext>
            </a:extLst>
          </p:cNvPr>
          <p:cNvSpPr txBox="1"/>
          <p:nvPr/>
        </p:nvSpPr>
        <p:spPr>
          <a:xfrm>
            <a:off x="1237129" y="1527586"/>
            <a:ext cx="80359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Digital Signature."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A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digital signature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is a cryptographic technique used to verify the authenticity and integrity of digital messages or documents. It is commonly used for secure communications, electronic transactions, and digital documents.</a:t>
            </a:r>
            <a:endParaRPr lang="en-MM" dirty="0"/>
          </a:p>
        </p:txBody>
      </p:sp>
    </p:spTree>
    <p:extLst>
      <p:ext uri="{BB962C8B-B14F-4D97-AF65-F5344CB8AC3E}">
        <p14:creationId xmlns:p14="http://schemas.microsoft.com/office/powerpoint/2010/main" val="1135804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41BE2-C634-9605-A214-A4AE44A61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807" y="-151242"/>
            <a:ext cx="10515600" cy="1325563"/>
          </a:xfrm>
        </p:spPr>
        <p:txBody>
          <a:bodyPr/>
          <a:lstStyle/>
          <a:p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Digital Certificate</a:t>
            </a:r>
            <a:endParaRPr lang="en-MM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F60EDF-3861-7CC7-D288-41390376B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459" y="1174321"/>
            <a:ext cx="5727022" cy="1890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B80E01-D716-5ED2-DDC7-58CB2388A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918" y="3668358"/>
            <a:ext cx="5808104" cy="3093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FBBBB0-4AEC-C322-19EE-EFBE755738A9}"/>
              </a:ext>
            </a:extLst>
          </p:cNvPr>
          <p:cNvSpPr txBox="1"/>
          <p:nvPr/>
        </p:nvSpPr>
        <p:spPr>
          <a:xfrm>
            <a:off x="0" y="1380710"/>
            <a:ext cx="49270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Digital Certificate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is an electronic document used to prove the ownership of a public key. It is issued by a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Certificate Authority (CA)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and helps establish trust in online communications, ensuring security and authenticity.</a:t>
            </a:r>
            <a:endParaRPr lang="en-MM" dirty="0"/>
          </a:p>
        </p:txBody>
      </p:sp>
    </p:spTree>
    <p:extLst>
      <p:ext uri="{BB962C8B-B14F-4D97-AF65-F5344CB8AC3E}">
        <p14:creationId xmlns:p14="http://schemas.microsoft.com/office/powerpoint/2010/main" val="3003584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C0E94A-E964-B6E4-177C-CEDB5B01D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72" y="513406"/>
            <a:ext cx="5514774" cy="3001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DFEE16-22EF-556C-2CD8-97D7604CD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996" y="4272533"/>
            <a:ext cx="6304451" cy="23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4EEE5E-0F88-661E-0A9D-D8B39B85C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038" y="232226"/>
            <a:ext cx="7772400" cy="34998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549140-797F-92B2-9888-8C5D01E51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525" y="3882882"/>
            <a:ext cx="7772400" cy="239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38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F2DD956-1D75-75C1-E361-F4646B53E757}"/>
              </a:ext>
            </a:extLst>
          </p:cNvPr>
          <p:cNvSpPr txBox="1"/>
          <p:nvPr/>
        </p:nvSpPr>
        <p:spPr>
          <a:xfrm>
            <a:off x="806824" y="1182231"/>
            <a:ext cx="80252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M" sz="2800" dirty="0"/>
              <a:t>Digital Certificate inclde:</a:t>
            </a:r>
          </a:p>
          <a:p>
            <a:r>
              <a:rPr lang="en-MM" sz="2800" dirty="0"/>
              <a:t>1 Certificate’s owner’s name</a:t>
            </a:r>
          </a:p>
          <a:p>
            <a:r>
              <a:rPr lang="en-MM" sz="2800" dirty="0"/>
              <a:t>2Owner’s public key and its expiration date</a:t>
            </a:r>
          </a:p>
          <a:p>
            <a:r>
              <a:rPr lang="en-MM" sz="2800" dirty="0"/>
              <a:t>3 The certificate issuer’s name</a:t>
            </a:r>
          </a:p>
          <a:p>
            <a:r>
              <a:rPr lang="en-MM" sz="2800" dirty="0"/>
              <a:t>4 The certificate issuer’s digital signature</a:t>
            </a:r>
          </a:p>
        </p:txBody>
      </p:sp>
    </p:spTree>
    <p:extLst>
      <p:ext uri="{BB962C8B-B14F-4D97-AF65-F5344CB8AC3E}">
        <p14:creationId xmlns:p14="http://schemas.microsoft.com/office/powerpoint/2010/main" val="2003763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31986-3286-E3EC-0377-158B92C0B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SSL Certificate</a:t>
            </a:r>
            <a:endParaRPr lang="en-MM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16E3B2-4700-6263-0F6C-D73D0C268804}"/>
              </a:ext>
            </a:extLst>
          </p:cNvPr>
          <p:cNvSpPr txBox="1"/>
          <p:nvPr/>
        </p:nvSpPr>
        <p:spPr>
          <a:xfrm>
            <a:off x="1172584" y="1951288"/>
            <a:ext cx="8337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SSL Certificate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(Secure Sockets Layer Certificate) is a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digital certificate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that secures data transmitted between a web browser (client) and a website (server) using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encryption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It enables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HTTPS (Hyper Text Transfer Protocol Secure)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and ensures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privacy, security, and trust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for users.</a:t>
            </a:r>
            <a:endParaRPr lang="en-MM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710AF8F-62CD-4509-FAC3-EC45C9CF70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569"/>
          <a:stretch/>
        </p:blipFill>
        <p:spPr>
          <a:xfrm>
            <a:off x="6598026" y="4745688"/>
            <a:ext cx="5024777" cy="17471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45D77A0-683D-CC80-B956-C560BD6A3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65" y="3752206"/>
            <a:ext cx="4943011" cy="297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96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3DAD24-C44C-92D3-7DD7-3EB2E0567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08" b="13729"/>
          <a:stretch/>
        </p:blipFill>
        <p:spPr>
          <a:xfrm>
            <a:off x="1097280" y="0"/>
            <a:ext cx="7772400" cy="31177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BD4548-FE01-2C77-6CB2-CC034F97A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227779"/>
            <a:ext cx="7772400" cy="304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211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C695E-01BE-0479-AC66-4AFCB59C1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M" dirty="0"/>
              <a:t>H</a:t>
            </a:r>
            <a:r>
              <a:rPr lang="en-US" dirty="0"/>
              <a:t>o</a:t>
            </a:r>
            <a:r>
              <a:rPr lang="en-MM" dirty="0"/>
              <a:t>w to work protocol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CCF644-3419-B514-DFE1-DF45D0DEAB6D}"/>
              </a:ext>
            </a:extLst>
          </p:cNvPr>
          <p:cNvSpPr txBox="1"/>
          <p:nvPr/>
        </p:nvSpPr>
        <p:spPr>
          <a:xfrm>
            <a:off x="968188" y="1552189"/>
            <a:ext cx="8444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u="none" strike="noStrike" dirty="0">
                <a:solidFill>
                  <a:srgbClr val="000000"/>
                </a:solidFill>
                <a:effectLst/>
                <a:latin typeface="-webkit-standard"/>
              </a:rPr>
              <a:t>Protocols are essential for communication between devices in a network. They define rules for </a:t>
            </a:r>
            <a:r>
              <a:rPr lang="en-US" i="0" u="none" strike="noStrike" dirty="0">
                <a:solidFill>
                  <a:srgbClr val="000000"/>
                </a:solidFill>
                <a:effectLst/>
              </a:rPr>
              <a:t>syntax</a:t>
            </a:r>
            <a:r>
              <a:rPr lang="en-US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 </a:t>
            </a:r>
            <a:r>
              <a:rPr lang="en-US" i="0" u="none" strike="noStrike" dirty="0">
                <a:solidFill>
                  <a:srgbClr val="000000"/>
                </a:solidFill>
                <a:effectLst/>
              </a:rPr>
              <a:t>semantics</a:t>
            </a:r>
            <a:r>
              <a:rPr lang="en-US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and </a:t>
            </a:r>
            <a:r>
              <a:rPr lang="en-US" i="0" u="none" strike="noStrike" dirty="0">
                <a:solidFill>
                  <a:srgbClr val="000000"/>
                </a:solidFill>
                <a:effectLst/>
              </a:rPr>
              <a:t>timing</a:t>
            </a:r>
            <a:r>
              <a:rPr lang="en-US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to ensure data is transmitted accurately and efficiently. Let’s break down each aspect in detail.</a:t>
            </a:r>
            <a:endParaRPr lang="en-MM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E954CE-8BC9-8651-5314-361FC8921712}"/>
              </a:ext>
            </a:extLst>
          </p:cNvPr>
          <p:cNvSpPr txBox="1"/>
          <p:nvPr/>
        </p:nvSpPr>
        <p:spPr>
          <a:xfrm>
            <a:off x="1129553" y="2967335"/>
            <a:ext cx="2388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Syntax</a:t>
            </a:r>
            <a:endParaRPr lang="en-MM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F60517-9BC6-4574-CC7A-FE0D60E89666}"/>
              </a:ext>
            </a:extLst>
          </p:cNvPr>
          <p:cNvSpPr txBox="1"/>
          <p:nvPr/>
        </p:nvSpPr>
        <p:spPr>
          <a:xfrm>
            <a:off x="1129553" y="3429000"/>
            <a:ext cx="7756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u="none" strike="noStrike" dirty="0">
                <a:solidFill>
                  <a:srgbClr val="000000"/>
                </a:solidFill>
                <a:effectLst/>
                <a:latin typeface="-webkit-standard"/>
              </a:rPr>
              <a:t>Syntax refers to the structure and organization of data in a protocol. It defines how data is </a:t>
            </a:r>
            <a:r>
              <a:rPr lang="en-US" i="0" u="none" strike="noStrike" dirty="0">
                <a:solidFill>
                  <a:srgbClr val="000000"/>
                </a:solidFill>
                <a:effectLst/>
              </a:rPr>
              <a:t>packaged</a:t>
            </a:r>
            <a:r>
              <a:rPr lang="en-US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and </a:t>
            </a:r>
            <a:r>
              <a:rPr lang="en-US" i="0" u="none" strike="noStrike" dirty="0">
                <a:solidFill>
                  <a:srgbClr val="000000"/>
                </a:solidFill>
                <a:effectLst/>
              </a:rPr>
              <a:t>formatted </a:t>
            </a:r>
            <a:r>
              <a:rPr lang="en-US" i="0" u="none" strike="noStrike" dirty="0">
                <a:solidFill>
                  <a:srgbClr val="000000"/>
                </a:solidFill>
                <a:effectLst/>
                <a:latin typeface="-webkit-standard"/>
              </a:rPr>
              <a:t>before transmission</a:t>
            </a:r>
            <a:endParaRPr lang="en-MM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749135-FCF4-F96D-AA2D-928A9C688AB1}"/>
              </a:ext>
            </a:extLst>
          </p:cNvPr>
          <p:cNvSpPr txBox="1"/>
          <p:nvPr/>
        </p:nvSpPr>
        <p:spPr>
          <a:xfrm>
            <a:off x="1258645" y="4496696"/>
            <a:ext cx="72076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Headers – Metadata added at the beginning of a packet (e.g., source &amp; destination addresses, sequence number).</a:t>
            </a:r>
          </a:p>
          <a:p>
            <a:r>
              <a:rPr lang="en-US" dirty="0"/>
              <a:t>Payload – The actual data being transmitted.</a:t>
            </a:r>
          </a:p>
          <a:p>
            <a:r>
              <a:rPr lang="en-US" dirty="0"/>
              <a:t>Footers  – Additional information at the end of a packet (e.g., error-checking )</a:t>
            </a:r>
            <a:endParaRPr lang="en-MM" dirty="0"/>
          </a:p>
        </p:txBody>
      </p:sp>
    </p:spTree>
    <p:extLst>
      <p:ext uri="{BB962C8B-B14F-4D97-AF65-F5344CB8AC3E}">
        <p14:creationId xmlns:p14="http://schemas.microsoft.com/office/powerpoint/2010/main" val="1965273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D283EB-5E06-6A3B-9606-447F3DA87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06" y="0"/>
            <a:ext cx="5138118" cy="2482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03DAC8-AEB8-127E-7005-39C1ADFA8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20" y="3771079"/>
            <a:ext cx="5124304" cy="23930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307C68-42C6-2107-9A51-A80FB5440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819" y="938168"/>
            <a:ext cx="5138117" cy="18264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A91CF9-071E-3AE7-29BF-37AD6B5D21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2819" y="4043491"/>
            <a:ext cx="4792976" cy="184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42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53E1AC-D507-0EC7-354A-F0B9B48F2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74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091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4B205-462B-DDEF-4ADF-BCFFD493D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SSL/TLS Handshake Protocol</a:t>
            </a:r>
            <a:endParaRPr lang="en-MM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73A048-31BB-46AA-EE75-FC6FBDC5CC6C}"/>
              </a:ext>
            </a:extLst>
          </p:cNvPr>
          <p:cNvSpPr txBox="1"/>
          <p:nvPr/>
        </p:nvSpPr>
        <p:spPr>
          <a:xfrm>
            <a:off x="688490" y="2076226"/>
            <a:ext cx="104134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The </a:t>
            </a:r>
            <a:r>
              <a:rPr lang="en-US" i="0" u="none" strike="noStrike" dirty="0">
                <a:solidFill>
                  <a:srgbClr val="000000"/>
                </a:solidFill>
                <a:effectLst/>
              </a:rPr>
              <a:t>SSL (Secure Sockets Layer) / TLS (Transport Layer Security) Handshake</a:t>
            </a:r>
            <a:r>
              <a:rPr lang="en-US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is a process used to establish a secure connection between a client (e.g., a web browser) and a server (e.g., a website). It ensures </a:t>
            </a:r>
            <a:r>
              <a:rPr lang="en-US" i="0" u="none" strike="noStrike" dirty="0">
                <a:solidFill>
                  <a:srgbClr val="000000"/>
                </a:solidFill>
                <a:effectLst/>
              </a:rPr>
              <a:t>authentication, encryption, and integrity</a:t>
            </a:r>
            <a:r>
              <a:rPr lang="en-US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before data is transmitted.</a:t>
            </a:r>
            <a:endParaRPr lang="en-MM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5BB545-64AB-50CA-E2FC-38C39766F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525" y="3429000"/>
            <a:ext cx="7772400" cy="275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80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EE0650-456E-9F5D-7B8F-D2406172E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2" y="0"/>
            <a:ext cx="7772400" cy="2932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06D913-5C43-1576-E6A6-B5C2CA201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31739"/>
            <a:ext cx="7772400" cy="325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768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262A6C-D72E-180F-AE59-BF6FF978E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29" y="463479"/>
            <a:ext cx="5131398" cy="21665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453ECF-7B4A-9334-AAD8-D5D64D2C3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68" y="2629985"/>
            <a:ext cx="5969832" cy="21665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D1C828-5E51-D48D-0E7F-F0B793CD85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7168" y="610063"/>
            <a:ext cx="4464405" cy="18733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64531A-AC5B-FCC7-7BEF-B627B40537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2015" y="2757816"/>
            <a:ext cx="5228216" cy="20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53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DA862E-3780-C193-FE87-259190676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4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07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EC907-A88F-896D-87B4-C77ED25DFFB1}"/>
              </a:ext>
            </a:extLst>
          </p:cNvPr>
          <p:cNvSpPr txBox="1"/>
          <p:nvPr/>
        </p:nvSpPr>
        <p:spPr>
          <a:xfrm>
            <a:off x="914399" y="570155"/>
            <a:ext cx="925157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i="0" u="none" strike="noStrike" dirty="0">
                <a:solidFill>
                  <a:srgbClr val="000000"/>
                </a:solidFill>
                <a:effectLst/>
              </a:rPr>
              <a:t>Additional Concepts &amp; Technologies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0" u="none" strike="noStrike" dirty="0">
                <a:solidFill>
                  <a:srgbClr val="000000"/>
                </a:solidFill>
                <a:effectLst/>
              </a:rPr>
              <a:t>Persistent Connections: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i="0" u="none" strike="noStrike" dirty="0">
                <a:solidFill>
                  <a:srgbClr val="000000"/>
                </a:solidFill>
                <a:effectLst/>
              </a:rPr>
              <a:t>HTTP/1.1+ supports reusing TCP connections to reduce latency.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0" u="none" strike="noStrike" dirty="0">
                <a:solidFill>
                  <a:srgbClr val="000000"/>
                </a:solidFill>
                <a:effectLst/>
              </a:rPr>
              <a:t>Sessions &amp; Cookies: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i="0" u="none" strike="noStrike" dirty="0">
                <a:solidFill>
                  <a:srgbClr val="000000"/>
                </a:solidFill>
                <a:effectLst/>
              </a:rPr>
              <a:t>Used to maintain state across multiple requests.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0" u="none" strike="noStrike" dirty="0">
                <a:solidFill>
                  <a:srgbClr val="000000"/>
                </a:solidFill>
                <a:effectLst/>
              </a:rPr>
              <a:t>Dynamic Content &amp; AJAX: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i="0" u="none" strike="noStrike" dirty="0">
                <a:solidFill>
                  <a:srgbClr val="000000"/>
                </a:solidFill>
                <a:effectLst/>
              </a:rPr>
              <a:t>Client-side scripts (JavaScript) can fetch or update data asynchronously.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0" u="none" strike="noStrike" dirty="0">
                <a:solidFill>
                  <a:srgbClr val="000000"/>
                </a:solidFill>
                <a:effectLst/>
              </a:rPr>
              <a:t>Security: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i="0" u="none" strike="noStrike" dirty="0">
                <a:solidFill>
                  <a:srgbClr val="000000"/>
                </a:solidFill>
                <a:effectLst/>
              </a:rPr>
              <a:t>HTTPS ensures secure data transfer.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i="0" u="none" strike="noStrike" dirty="0">
                <a:solidFill>
                  <a:srgbClr val="000000"/>
                </a:solidFill>
                <a:effectLst/>
              </a:rPr>
              <a:t>Firewalls, load balancers, and caching optimize performance and security.</a:t>
            </a:r>
          </a:p>
          <a:p>
            <a:endParaRPr lang="en-MM" dirty="0"/>
          </a:p>
        </p:txBody>
      </p:sp>
    </p:spTree>
    <p:extLst>
      <p:ext uri="{BB962C8B-B14F-4D97-AF65-F5344CB8AC3E}">
        <p14:creationId xmlns:p14="http://schemas.microsoft.com/office/powerpoint/2010/main" val="1319026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17D49-2467-FEE8-AA72-2EF9DF03D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383" y="1494678"/>
            <a:ext cx="10515600" cy="1325563"/>
          </a:xfrm>
        </p:spPr>
        <p:txBody>
          <a:bodyPr>
            <a:noAutofit/>
          </a:bodyPr>
          <a:lstStyle/>
          <a:p>
            <a:r>
              <a:rPr lang="en-US" sz="1800" b="1" i="0" u="none" strike="noStrike" dirty="0">
                <a:solidFill>
                  <a:srgbClr val="000000"/>
                </a:solidFill>
                <a:effectLst/>
              </a:rPr>
              <a:t>Summary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</a:rPr>
            </a:br>
            <a:br>
              <a:rPr lang="en-US" sz="1800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Web clients request resources, web servers process and deliver them.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Communication is primarily via HTTP/HTTPS over TCP/IP.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Modern techniques (AJAX, persistent connections, and cookies) enhance user experience.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</a:rPr>
            </a:br>
            <a:endParaRPr lang="en-MM" sz="1800" dirty="0"/>
          </a:p>
        </p:txBody>
      </p:sp>
    </p:spTree>
    <p:extLst>
      <p:ext uri="{BB962C8B-B14F-4D97-AF65-F5344CB8AC3E}">
        <p14:creationId xmlns:p14="http://schemas.microsoft.com/office/powerpoint/2010/main" val="420841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E7B636-E3C3-6442-B16E-75976630DC51}"/>
              </a:ext>
            </a:extLst>
          </p:cNvPr>
          <p:cNvSpPr txBox="1"/>
          <p:nvPr/>
        </p:nvSpPr>
        <p:spPr>
          <a:xfrm>
            <a:off x="1215614" y="236668"/>
            <a:ext cx="3012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Semantics</a:t>
            </a:r>
            <a:endParaRPr lang="en-MM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20F089-D9AB-6FAB-2241-71D07D2EC07B}"/>
              </a:ext>
            </a:extLst>
          </p:cNvPr>
          <p:cNvSpPr txBox="1"/>
          <p:nvPr/>
        </p:nvSpPr>
        <p:spPr>
          <a:xfrm>
            <a:off x="1075764" y="1172584"/>
            <a:ext cx="9649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Semantics refers to the meaning behind each part of a message and the actions that should be taken.</a:t>
            </a:r>
            <a:endParaRPr lang="en-MM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15B40-9F7B-C0CB-59D0-FC016FE5986E}"/>
              </a:ext>
            </a:extLst>
          </p:cNvPr>
          <p:cNvSpPr txBox="1"/>
          <p:nvPr/>
        </p:nvSpPr>
        <p:spPr>
          <a:xfrm>
            <a:off x="1075764" y="1645920"/>
            <a:ext cx="93591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 Handling – Defines how errors are detected and corrected (e.g., TCP retransmits lost packets).</a:t>
            </a:r>
          </a:p>
          <a:p>
            <a:r>
              <a:rPr lang="en-US" dirty="0"/>
              <a:t>Control Information – Includes flow control, congestion control, and acknowledgments.</a:t>
            </a:r>
          </a:p>
          <a:p>
            <a:r>
              <a:rPr lang="en-US" dirty="0"/>
              <a:t>Response Mechanisms – Specifies how the receiver should respond (e.g., HTTP 200 OK, 404 Not Found).</a:t>
            </a:r>
            <a:endParaRPr lang="en-MM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C002BC-D21B-ECC2-4C3D-5B5539A9176C}"/>
              </a:ext>
            </a:extLst>
          </p:cNvPr>
          <p:cNvSpPr txBox="1"/>
          <p:nvPr/>
        </p:nvSpPr>
        <p:spPr>
          <a:xfrm>
            <a:off x="1075764" y="3506993"/>
            <a:ext cx="81865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i="0" u="none" strike="noStrike" dirty="0">
                <a:solidFill>
                  <a:srgbClr val="000000"/>
                </a:solidFill>
                <a:effectLst/>
              </a:rPr>
              <a:t>TCP Semantics</a:t>
            </a:r>
          </a:p>
          <a:p>
            <a:pPr algn="l"/>
            <a:r>
              <a:rPr lang="en-US" i="0" u="none" strike="noStrike" dirty="0">
                <a:solidFill>
                  <a:srgbClr val="000000"/>
                </a:solidFill>
                <a:effectLst/>
              </a:rPr>
              <a:t>TCP uses acknowledgments and retransmission for reliability:</a:t>
            </a:r>
          </a:p>
          <a:p>
            <a:pPr algn="l">
              <a:buFont typeface="+mj-lt"/>
              <a:buAutoNum type="arabicPeriod"/>
            </a:pPr>
            <a:r>
              <a:rPr lang="en-US" i="0" u="none" strike="noStrike" dirty="0">
                <a:solidFill>
                  <a:srgbClr val="000000"/>
                </a:solidFill>
                <a:effectLst/>
              </a:rPr>
              <a:t>Sender: Sends a packet with sequence number 1001.</a:t>
            </a:r>
          </a:p>
          <a:p>
            <a:pPr algn="l">
              <a:buFont typeface="+mj-lt"/>
              <a:buAutoNum type="arabicPeriod"/>
            </a:pPr>
            <a:r>
              <a:rPr lang="en-US" i="0" u="none" strike="noStrike" dirty="0">
                <a:solidFill>
                  <a:srgbClr val="000000"/>
                </a:solidFill>
                <a:effectLst/>
              </a:rPr>
              <a:t>Receiver: Acknowledges receipt (ACK 1002).</a:t>
            </a:r>
          </a:p>
          <a:p>
            <a:pPr algn="l">
              <a:buFont typeface="+mj-lt"/>
              <a:buAutoNum type="arabicPeriod"/>
            </a:pPr>
            <a:r>
              <a:rPr lang="en-US" i="0" u="none" strike="noStrike" dirty="0">
                <a:solidFill>
                  <a:srgbClr val="000000"/>
                </a:solidFill>
                <a:effectLst/>
              </a:rPr>
              <a:t>Sender: If no acknowledgment is received, it resends the packet.</a:t>
            </a:r>
          </a:p>
          <a:p>
            <a:endParaRPr lang="en-MM" dirty="0"/>
          </a:p>
        </p:txBody>
      </p:sp>
    </p:spTree>
    <p:extLst>
      <p:ext uri="{BB962C8B-B14F-4D97-AF65-F5344CB8AC3E}">
        <p14:creationId xmlns:p14="http://schemas.microsoft.com/office/powerpoint/2010/main" val="4189911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3EB0D2-5E05-934D-D743-EFE07DEDEF1C}"/>
              </a:ext>
            </a:extLst>
          </p:cNvPr>
          <p:cNvSpPr txBox="1"/>
          <p:nvPr/>
        </p:nvSpPr>
        <p:spPr>
          <a:xfrm>
            <a:off x="1990164" y="451821"/>
            <a:ext cx="3915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Timing</a:t>
            </a:r>
            <a:endParaRPr lang="en-MM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B8A859-714C-EEE0-760D-B0CC97266E2A}"/>
              </a:ext>
            </a:extLst>
          </p:cNvPr>
          <p:cNvSpPr txBox="1"/>
          <p:nvPr/>
        </p:nvSpPr>
        <p:spPr>
          <a:xfrm>
            <a:off x="1484554" y="1140311"/>
            <a:ext cx="10284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Timing ensures that communication occurs at the correct </a:t>
            </a:r>
            <a:r>
              <a:rPr lang="en-US" i="0" u="none" strike="noStrike" dirty="0">
                <a:solidFill>
                  <a:srgbClr val="000000"/>
                </a:solidFill>
                <a:effectLst/>
              </a:rPr>
              <a:t>speed</a:t>
            </a:r>
            <a:r>
              <a:rPr lang="en-US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in the right </a:t>
            </a:r>
            <a:r>
              <a:rPr lang="en-US" i="0" u="none" strike="noStrike" dirty="0">
                <a:solidFill>
                  <a:srgbClr val="000000"/>
                </a:solidFill>
                <a:effectLst/>
              </a:rPr>
              <a:t>order</a:t>
            </a:r>
            <a:r>
              <a:rPr lang="en-US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and with proper </a:t>
            </a:r>
            <a:r>
              <a:rPr lang="en-US" i="0" u="none" strike="noStrike" dirty="0">
                <a:solidFill>
                  <a:srgbClr val="000000"/>
                </a:solidFill>
                <a:effectLst/>
              </a:rPr>
              <a:t>synchronization </a:t>
            </a:r>
            <a:r>
              <a:rPr lang="en-US" i="0" u="none" strike="noStrike" dirty="0">
                <a:solidFill>
                  <a:srgbClr val="000000"/>
                </a:solidFill>
                <a:effectLst/>
                <a:latin typeface="-webkit-standard"/>
              </a:rPr>
              <a:t>between sender and receiver.</a:t>
            </a:r>
            <a:endParaRPr lang="en-MM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C9E93-7410-36EB-9447-456D3F015F68}"/>
              </a:ext>
            </a:extLst>
          </p:cNvPr>
          <p:cNvSpPr txBox="1"/>
          <p:nvPr/>
        </p:nvSpPr>
        <p:spPr>
          <a:xfrm>
            <a:off x="1635163" y="2205318"/>
            <a:ext cx="69279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Synchronization – Ensures devices agree on when and how data is exchanged.</a:t>
            </a:r>
          </a:p>
          <a:p>
            <a:r>
              <a:rPr lang="en-US" dirty="0"/>
              <a:t>Transmission Rate – Controls data flow to prevent congestion.</a:t>
            </a:r>
          </a:p>
          <a:p>
            <a:r>
              <a:rPr lang="en-US" dirty="0"/>
              <a:t>Order of Messages – Maintains correct sequencing (e.g., TCP assigns sequence numbers to packets).</a:t>
            </a:r>
            <a:endParaRPr lang="en-MM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090F42-00AE-6DD4-CD28-D31535CF261F}"/>
              </a:ext>
            </a:extLst>
          </p:cNvPr>
          <p:cNvSpPr txBox="1"/>
          <p:nvPr/>
        </p:nvSpPr>
        <p:spPr>
          <a:xfrm>
            <a:off x="1393564" y="4101322"/>
            <a:ext cx="8078993" cy="1807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i="0" u="none" strike="noStrike" dirty="0">
                <a:solidFill>
                  <a:srgbClr val="000000"/>
                </a:solidFill>
                <a:effectLst/>
              </a:rPr>
              <a:t>TCP 3-Way Handshake (Synchronization in TCP)</a:t>
            </a:r>
          </a:p>
          <a:p>
            <a:pPr algn="l"/>
            <a:r>
              <a:rPr lang="en-US" i="0" u="none" strike="noStrike" dirty="0">
                <a:solidFill>
                  <a:srgbClr val="000000"/>
                </a:solidFill>
                <a:effectLst/>
              </a:rPr>
              <a:t>Before sending data, TCP establishes a connection using a 3-way handshake:</a:t>
            </a:r>
          </a:p>
          <a:p>
            <a:pPr algn="l">
              <a:buFont typeface="+mj-lt"/>
              <a:buAutoNum type="arabicPeriod"/>
            </a:pPr>
            <a:r>
              <a:rPr lang="en-US" i="0" u="none" strike="noStrike" dirty="0">
                <a:solidFill>
                  <a:srgbClr val="000000"/>
                </a:solidFill>
                <a:effectLst/>
              </a:rPr>
              <a:t>SYN (Synchronize) – Client requests a connection.</a:t>
            </a:r>
          </a:p>
          <a:p>
            <a:pPr algn="l">
              <a:buFont typeface="+mj-lt"/>
              <a:buAutoNum type="arabicPeriod"/>
            </a:pPr>
            <a:r>
              <a:rPr lang="en-US" i="0" u="none" strike="noStrike" dirty="0">
                <a:solidFill>
                  <a:srgbClr val="000000"/>
                </a:solidFill>
                <a:effectLst/>
              </a:rPr>
              <a:t>SYN-ACK (Synchronize-Acknowledge) – Server acknowledges and responds.</a:t>
            </a:r>
          </a:p>
          <a:p>
            <a:pPr algn="l">
              <a:buFont typeface="+mj-lt"/>
              <a:buAutoNum type="arabicPeriod"/>
            </a:pPr>
            <a:r>
              <a:rPr lang="en-US" i="0" u="none" strike="noStrike" dirty="0">
                <a:solidFill>
                  <a:srgbClr val="000000"/>
                </a:solidFill>
                <a:effectLst/>
              </a:rPr>
              <a:t>ACK (Acknowledge) – Client confirms, and data transfer begins.</a:t>
            </a:r>
          </a:p>
          <a:p>
            <a:endParaRPr lang="en-MM" dirty="0"/>
          </a:p>
        </p:txBody>
      </p:sp>
    </p:spTree>
    <p:extLst>
      <p:ext uri="{BB962C8B-B14F-4D97-AF65-F5344CB8AC3E}">
        <p14:creationId xmlns:p14="http://schemas.microsoft.com/office/powerpoint/2010/main" val="3821795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E1494542-DDC6-7DEC-31C6-8B5189473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654" y="0"/>
            <a:ext cx="7772400" cy="339450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96A7696-762E-C383-574A-38F4D98F1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509" y="3429000"/>
            <a:ext cx="7772400" cy="334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34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136E62A-3B4E-0BC0-D932-1173A003B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157" y="0"/>
            <a:ext cx="7772400" cy="36396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F71A3D-351D-5CCE-8151-4D03B582A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155" y="3750808"/>
            <a:ext cx="6954403" cy="289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540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02A909-AAF9-30A5-20D0-BDB6465E91A9}"/>
              </a:ext>
            </a:extLst>
          </p:cNvPr>
          <p:cNvSpPr txBox="1"/>
          <p:nvPr/>
        </p:nvSpPr>
        <p:spPr>
          <a:xfrm>
            <a:off x="688490" y="634701"/>
            <a:ext cx="9294606" cy="4851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TCP Three-Way Handshake </a:t>
            </a:r>
            <a:r>
              <a:rPr lang="en-US" sz="2000" i="0" u="none" strike="noStrike" dirty="0">
                <a:solidFill>
                  <a:srgbClr val="000000"/>
                </a:solidFill>
                <a:effectLst/>
              </a:rPr>
              <a:t>Advantages:</a:t>
            </a:r>
          </a:p>
          <a:p>
            <a:pPr algn="l">
              <a:buFont typeface="+mj-lt"/>
              <a:buAutoNum type="arabicPeriod"/>
            </a:pPr>
            <a:r>
              <a:rPr lang="en-US" sz="2000" i="0" u="none" strike="noStrike" dirty="0">
                <a:solidFill>
                  <a:srgbClr val="000000"/>
                </a:solidFill>
                <a:effectLst/>
              </a:rPr>
              <a:t>Ensures Reliable Connection – Verifies that both the client and server are ready before communication starts.</a:t>
            </a:r>
          </a:p>
          <a:p>
            <a:pPr algn="l">
              <a:buFont typeface="+mj-lt"/>
              <a:buAutoNum type="arabicPeriod"/>
            </a:pPr>
            <a:r>
              <a:rPr lang="en-US" sz="2000" i="0" u="none" strike="noStrike" dirty="0">
                <a:solidFill>
                  <a:srgbClr val="000000"/>
                </a:solidFill>
                <a:effectLst/>
              </a:rPr>
              <a:t>Prevents Packet Loss – Confirms data flow before actual transmission.</a:t>
            </a:r>
          </a:p>
          <a:p>
            <a:pPr algn="l">
              <a:buFont typeface="+mj-lt"/>
              <a:buAutoNum type="arabicPeriod"/>
            </a:pPr>
            <a:r>
              <a:rPr lang="en-US" sz="2000" i="0" u="none" strike="noStrike" dirty="0">
                <a:solidFill>
                  <a:srgbClr val="000000"/>
                </a:solidFill>
                <a:effectLst/>
              </a:rPr>
              <a:t>Error Detection – TCP checks for lost or corrupted packets, improving security.</a:t>
            </a:r>
          </a:p>
          <a:p>
            <a:pPr algn="l">
              <a:buFont typeface="+mj-lt"/>
              <a:buAutoNum type="arabicPeriod"/>
            </a:pPr>
            <a:r>
              <a:rPr lang="en-US" sz="2000" i="0" u="none" strike="noStrike" dirty="0">
                <a:solidFill>
                  <a:srgbClr val="000000"/>
                </a:solidFill>
                <a:effectLst/>
              </a:rPr>
              <a:t>Supports Encryption (TLS/SSL) – Secure connections (e.g., HTTPS) use TCP for encrypted data transfer.</a:t>
            </a:r>
          </a:p>
          <a:p>
            <a:pPr algn="l"/>
            <a:r>
              <a:rPr lang="en-MM" sz="200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sz="2000" i="0" u="none" strike="noStrike" dirty="0">
                <a:solidFill>
                  <a:srgbClr val="000000"/>
                </a:solidFill>
                <a:effectLst/>
              </a:rPr>
              <a:t> Disadvantages &amp; Threats:</a:t>
            </a:r>
          </a:p>
          <a:p>
            <a:pPr algn="l">
              <a:buFont typeface="+mj-lt"/>
              <a:buAutoNum type="arabicPeriod"/>
            </a:pPr>
            <a:r>
              <a:rPr lang="en-US" sz="2000" i="0" u="none" strike="noStrike" dirty="0">
                <a:solidFill>
                  <a:srgbClr val="000000"/>
                </a:solidFill>
                <a:effectLst/>
              </a:rPr>
              <a:t>SYN Flood Attacks (DoS/DDoS) – Attackers send multiple SYN requests but never complete the handshake, overloading the server.</a:t>
            </a:r>
          </a:p>
          <a:p>
            <a:pPr algn="l">
              <a:buFont typeface="+mj-lt"/>
              <a:buAutoNum type="arabicPeriod"/>
            </a:pPr>
            <a:r>
              <a:rPr lang="en-US" sz="2000" i="0" u="none" strike="noStrike" dirty="0">
                <a:solidFill>
                  <a:srgbClr val="000000"/>
                </a:solidFill>
                <a:effectLst/>
              </a:rPr>
              <a:t>Session Hijacking – Attackers can intercept and take control of a TCP session after a successful handshake.</a:t>
            </a:r>
          </a:p>
          <a:p>
            <a:pPr algn="l">
              <a:buFont typeface="+mj-lt"/>
              <a:buAutoNum type="arabicPeriod"/>
            </a:pPr>
            <a:r>
              <a:rPr lang="en-US" sz="2000" i="0" u="none" strike="noStrike" dirty="0">
                <a:solidFill>
                  <a:srgbClr val="000000"/>
                </a:solidFill>
                <a:effectLst/>
              </a:rPr>
              <a:t>Man-in-the-Middle (MITM) Attacks – Hackers can intercept and alter data if encryption is not used.</a:t>
            </a:r>
          </a:p>
          <a:p>
            <a:endParaRPr lang="en-MM" sz="2000" dirty="0"/>
          </a:p>
        </p:txBody>
      </p:sp>
    </p:spTree>
    <p:extLst>
      <p:ext uri="{BB962C8B-B14F-4D97-AF65-F5344CB8AC3E}">
        <p14:creationId xmlns:p14="http://schemas.microsoft.com/office/powerpoint/2010/main" val="3108559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962247-C7BE-7123-B59A-884D3F1BD7EC}"/>
              </a:ext>
            </a:extLst>
          </p:cNvPr>
          <p:cNvSpPr txBox="1"/>
          <p:nvPr/>
        </p:nvSpPr>
        <p:spPr>
          <a:xfrm>
            <a:off x="763791" y="774551"/>
            <a:ext cx="71430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Web Client:</a:t>
            </a:r>
            <a:r>
              <a:rPr lang="en-US" dirty="0"/>
              <a:t> Usually a browser (Chrome, Firefox, Safari) that initiates requests.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Web Server:</a:t>
            </a:r>
            <a:r>
              <a:rPr lang="en-US" dirty="0"/>
              <a:t> Software (Apache, Nginx, IIS) that processes requests and serves content.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Protocols Used : </a:t>
            </a:r>
            <a:r>
              <a:rPr lang="en-US" dirty="0"/>
              <a:t>HTTP/HTTPS over TCP/IP</a:t>
            </a:r>
          </a:p>
          <a:p>
            <a:endParaRPr lang="en-MM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2F7B25-273C-F30B-A8FD-90D9EFC36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655" y="3283921"/>
            <a:ext cx="5059679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31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A4925F-1DAA-88EC-6716-2FF59E922F16}"/>
              </a:ext>
            </a:extLst>
          </p:cNvPr>
          <p:cNvSpPr txBox="1"/>
          <p:nvPr/>
        </p:nvSpPr>
        <p:spPr>
          <a:xfrm>
            <a:off x="989704" y="419549"/>
            <a:ext cx="81650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How a Request Works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Step 1: DNS Lookup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The browser translates the URL (e.g.,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linkClick r:id="rId3"/>
              </a:rPr>
              <a:t>www.example.com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) into an IP address.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Step 2: TCP Connection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 three-way handshake (SYN, SYN-ACK, ACK) establishes a reliable connection.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HTTP Request: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Once the connection is open, your browser sends an HTTP request to the server. This request typically includes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Request Line: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Method (GET, POST, etc.), the path of the resource, and HTTP version.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Headers: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Metadata like the browser type, accepted content types, and sometimes cookies.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Body (Optional):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For methods like POST, the request may also include data (e.g., form submissions).</a:t>
            </a:r>
          </a:p>
          <a:p>
            <a:endParaRPr lang="en-MM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F4C498-3EDA-B110-ED3F-28874653A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1594" y="4119991"/>
            <a:ext cx="7648015" cy="261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14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59957</TotalTime>
  <Words>1692</Words>
  <Application>Microsoft Macintosh PowerPoint</Application>
  <PresentationFormat>Widescreen</PresentationFormat>
  <Paragraphs>121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-webkit-standard</vt:lpstr>
      <vt:lpstr>Arial</vt:lpstr>
      <vt:lpstr>Calibri</vt:lpstr>
      <vt:lpstr>Calibri Light</vt:lpstr>
      <vt:lpstr>Office Theme</vt:lpstr>
      <vt:lpstr>PowerPoint Presentation</vt:lpstr>
      <vt:lpstr>How to work protocol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Private Key Encryption(symmetric) Public Key Encryption(asymmetric)</vt:lpstr>
      <vt:lpstr>Digital Signature </vt:lpstr>
      <vt:lpstr>Digital Certificate</vt:lpstr>
      <vt:lpstr>PowerPoint Presentation</vt:lpstr>
      <vt:lpstr>PowerPoint Presentation</vt:lpstr>
      <vt:lpstr>PowerPoint Presentation</vt:lpstr>
      <vt:lpstr>SSL Certificate</vt:lpstr>
      <vt:lpstr>PowerPoint Presentation</vt:lpstr>
      <vt:lpstr>PowerPoint Presentation</vt:lpstr>
      <vt:lpstr>PowerPoint Presentation</vt:lpstr>
      <vt:lpstr>SSL/TLS Handshake Protocol</vt:lpstr>
      <vt:lpstr>PowerPoint Presentation</vt:lpstr>
      <vt:lpstr>PowerPoint Presentation</vt:lpstr>
      <vt:lpstr>PowerPoint Presentation</vt:lpstr>
      <vt:lpstr>PowerPoint Presentation</vt:lpstr>
      <vt:lpstr>Summary  Web clients request resources, web servers process and deliver them. Communication is primarily via HTTP/HTTPS over TCP/IP. Modern techniques (AJAX, persistent connections, and cookies) enhance user experience.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Phyo Hein Hlaing</dc:creator>
  <cp:lastModifiedBy>Phyo Hein Hlaing</cp:lastModifiedBy>
  <cp:revision>13</cp:revision>
  <dcterms:created xsi:type="dcterms:W3CDTF">2025-02-23T13:21:20Z</dcterms:created>
  <dcterms:modified xsi:type="dcterms:W3CDTF">2025-04-25T10:19:55Z</dcterms:modified>
</cp:coreProperties>
</file>